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9" r:id="rId3"/>
    <p:sldId id="267" r:id="rId4"/>
    <p:sldId id="266" r:id="rId5"/>
    <p:sldId id="265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224" userDrawn="1">
          <p15:clr>
            <a:srgbClr val="5ACBF0"/>
          </p15:clr>
        </p15:guide>
        <p15:guide id="4" orient="horz" pos="96" userDrawn="1">
          <p15:clr>
            <a:srgbClr val="5ACBF0"/>
          </p15:clr>
        </p15:guide>
        <p15:guide id="5" pos="869" userDrawn="1">
          <p15:clr>
            <a:srgbClr val="5ACBF0"/>
          </p15:clr>
        </p15:guide>
        <p15:guide id="6" pos="7605" userDrawn="1">
          <p15:clr>
            <a:srgbClr val="5ACBF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CFC5"/>
    <a:srgbClr val="D1AB84"/>
    <a:srgbClr val="FBE8A5"/>
    <a:srgbClr val="212227"/>
    <a:srgbClr val="5E4D3C"/>
    <a:srgbClr val="5555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7" autoAdjust="0"/>
    <p:restoredTop sz="94372" autoAdjust="0"/>
  </p:normalViewPr>
  <p:slideViewPr>
    <p:cSldViewPr snapToGrid="0" showGuides="1">
      <p:cViewPr>
        <p:scale>
          <a:sx n="100" d="100"/>
          <a:sy n="100" d="100"/>
        </p:scale>
        <p:origin x="58" y="-566"/>
      </p:cViewPr>
      <p:guideLst>
        <p:guide orient="horz" pos="2160"/>
        <p:guide pos="3840"/>
        <p:guide orient="horz" pos="4224"/>
        <p:guide orient="horz" pos="96"/>
        <p:guide pos="869"/>
        <p:guide pos="76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3A860-5D05-49BB-AD89-45B017B2AA8E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BB1BA-61C1-4CA7-A22B-27A50A11AD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41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40C78-75C5-C3C4-3F36-5FFA11914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FC7EC7A-6A67-FD94-FADC-2222CF9591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2BB85D-37E2-9625-E186-3139BC64BD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084C07-1714-1EE9-515D-ACA3324A32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46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53AD6-A73F-9D2A-5DA9-C2DAA4AAC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A96197B-D879-CB47-935C-F0B04DB30A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0C132F5-C941-00D4-2B0D-8DC3B9D4AA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CF0D63-5675-9265-B617-07841061C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5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93897D-E996-14D9-66D4-7C44F86EC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EE3C74-72E3-E4AC-AA2B-B5377D0EC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A38B39-E24D-D165-F684-F590B71D8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1C902-B849-2A6B-54DC-5385BA708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err="1"/>
              <a:t>LostArk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DF55EF-8FCF-A1C9-8444-34A99B59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54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70F4B4-66C0-7244-D183-A627F64C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6EB3A5-D935-5D50-4080-FBDA681C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7A918B-A2AD-7D7A-F564-2FCD34658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72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F2B69-8557-0582-D2B8-3A591A3FD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BB6918-1B21-79CA-D135-D2452240E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52F1C5-B08D-A838-EA26-89B99FD25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40F82B-1DA5-57AB-9F2B-E3EB34B6F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E8F5F-3ADC-1E96-07DE-A5E24F28D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16B490-1B9C-5AFA-ECCB-721F714F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927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814F1-1FF3-922A-230A-D0B60601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2B9BB-37C8-0F1F-0050-5445A6840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9F231D-5447-D211-686A-161B8A174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BD5DDD-FEA5-D523-5B2C-08AFB5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BA904D-57D2-385B-8A1E-822A1D93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D1B033-6DCE-A2AF-A849-AF7D34A3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146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C4898-4F53-A1B6-C370-69297B187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C03ACB-1CF0-9704-B4A3-D4041E3F6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7C812-A160-A653-E87B-411EB8EA4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671E6-0B3B-4E6A-07AD-7D3D67A3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908D4-E55E-658B-E310-424C7BA6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720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4E5A85-1592-5685-368B-DA5EE3A9A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56CB38-DABF-B7EE-351A-20CBD8B07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91B8D-6537-BF83-DCA9-312C2AC4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311C68-2B8E-61F3-68E2-EAA7DDE7D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1273F-08F7-AAA6-DFC2-D38E2BE1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클래스 소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68" y="6356351"/>
            <a:ext cx="228432" cy="365124"/>
          </a:xfrm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ko-KR" altLang="en-US" dirty="0"/>
              <a:t>제목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45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104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아크패시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6405563"/>
            <a:ext cx="5029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45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42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스킬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18" y="6405563"/>
            <a:ext cx="41148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45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데이터 테이블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58" y="6423025"/>
            <a:ext cx="5537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45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44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29ADA-6A8F-2608-132B-6C6C0599B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6B9562-A853-1566-3728-3E4AB99F9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F059D7-33E8-62DE-252E-E8F0371B3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8A8260-B602-96FC-A4DA-B04BE5E7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E6157D-FE49-6306-83A6-C74288E8D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60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C49F3-8F48-8145-2F58-09CD7E75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959B7C-15A9-AE52-8DD7-E84BC5103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8D9944-B542-D055-E3A6-7B6E7709D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B68BC-DF63-08B5-79D8-89106E6A1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A529E3-2784-7117-8AA3-7FAF3C63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DB5972-3C9B-BC95-5EE8-EAFB0ABD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65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4AF82-6ABF-FA7B-8E7D-64635285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D7434-CA3C-6D06-CB49-B045793F6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50BF83-3F26-DDE7-758A-E764B6D84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D0F40-7AB0-7A8B-6472-E6D4526C3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6997C-46EE-1158-FBF5-B0B08AB2C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F08E1A-345A-4B9C-59D3-65C50E649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1F412A-623D-A1FB-0F26-F0924A46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A5BE46-884B-CB27-9AE2-715B56CD5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19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BC254-BF1D-2C56-FD7E-9B2A1609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660C29-B66D-9FD4-5022-552AF8216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2533AF-A4A3-54BC-AD2E-CFEB2607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6911D-237A-F690-314E-38343EE7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75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33C231-9429-341F-2BC1-BB61085B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125B0-7764-6207-C274-BF1279DB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4F758-7DE8-C4CE-D35B-3B6469C79B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9BF0FF-B669-435E-9281-29B24F967092}" type="datetimeFigureOut">
              <a:rPr lang="ko-KR" altLang="en-US" smtClean="0"/>
              <a:t>2025-01-12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786711-A0D0-A1CB-8FE4-09CA0D0A6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2BDF60-1D39-9566-C14C-AF9F282006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46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패션 액세서리, 의류, 만화 영화이(가) 표시된 사진&#10;&#10;자동 생성된 설명">
            <a:extLst>
              <a:ext uri="{FF2B5EF4-FFF2-40B4-BE49-F238E27FC236}">
                <a16:creationId xmlns:a16="http://schemas.microsoft.com/office/drawing/2014/main" id="{7707F853-C3C0-1050-7CA5-8AB66E291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" y="0"/>
            <a:ext cx="121836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982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만화 영화, CG 아트워크, 가상의 캐릭터, 의상 디자인이(가) 표시된 사진&#10;&#10;자동 생성된 설명">
            <a:extLst>
              <a:ext uri="{FF2B5EF4-FFF2-40B4-BE49-F238E27FC236}">
                <a16:creationId xmlns:a16="http://schemas.microsoft.com/office/drawing/2014/main" id="{632FA549-BDF5-9B8B-64A1-A10AFF67A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0C7582A-257C-5045-82BB-E500E6D30B87}"/>
              </a:ext>
            </a:extLst>
          </p:cNvPr>
          <p:cNvSpPr txBox="1"/>
          <p:nvPr/>
        </p:nvSpPr>
        <p:spPr>
          <a:xfrm>
            <a:off x="5656162" y="496689"/>
            <a:ext cx="5317481" cy="369332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en-US" altLang="ko-KR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r>
              <a:rPr lang="ko-KR" altLang="en-US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우리는 더욱 발전할 것입니다</a:t>
            </a:r>
            <a:r>
              <a:rPr lang="en-US" altLang="ko-KR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. </a:t>
            </a:r>
            <a:r>
              <a:rPr lang="ko-KR" altLang="en-US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우주의 진리를 통해</a:t>
            </a:r>
            <a:r>
              <a:rPr lang="en-US" altLang="ko-KR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.”</a:t>
            </a:r>
            <a:endParaRPr lang="ko-KR" altLang="en-US" dirty="0">
              <a:solidFill>
                <a:srgbClr val="D4CFC5"/>
              </a:solidFill>
              <a:effectLst/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30E206-EEBC-7B12-9BE6-E5C791D7B475}"/>
              </a:ext>
            </a:extLst>
          </p:cNvPr>
          <p:cNvSpPr txBox="1"/>
          <p:nvPr/>
        </p:nvSpPr>
        <p:spPr>
          <a:xfrm>
            <a:off x="5762680" y="2162128"/>
            <a:ext cx="1195840" cy="369332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en-US" altLang="ko-KR" dirty="0">
                <a:solidFill>
                  <a:srgbClr val="D1AB84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IDENTITY</a:t>
            </a:r>
            <a:endParaRPr lang="ko-KR" altLang="en-US" dirty="0">
              <a:solidFill>
                <a:srgbClr val="D1AB84"/>
              </a:solidFill>
              <a:latin typeface="빛의 계승자 Regular" panose="020B0600000101010101" pitchFamily="50" charset="-127"/>
              <a:ea typeface="빛의 계승자 Regula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FF7F1A-5A05-13B0-A59F-3DB0C3EDC04C}"/>
              </a:ext>
            </a:extLst>
          </p:cNvPr>
          <p:cNvSpPr txBox="1"/>
          <p:nvPr/>
        </p:nvSpPr>
        <p:spPr>
          <a:xfrm>
            <a:off x="5762680" y="973468"/>
            <a:ext cx="5262979" cy="55399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아스트로맨서는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나침반 모양의 </a:t>
            </a:r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호문쿨루스인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태블릿을 통해 점성술과 연금술을 사용하는 클래스입니다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우주의 무한한 힘을 빌려 사용하는 천체 마법으로 강력한 피해를 주거나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59BDDA4-94DE-E946-536B-CF616D2E18BE}"/>
              </a:ext>
            </a:extLst>
          </p:cNvPr>
          <p:cNvSpPr/>
          <p:nvPr/>
        </p:nvSpPr>
        <p:spPr>
          <a:xfrm>
            <a:off x="5762680" y="4905407"/>
            <a:ext cx="2788920" cy="1287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FD94E-AFE1-BD8E-6025-831727148EF0}"/>
              </a:ext>
            </a:extLst>
          </p:cNvPr>
          <p:cNvSpPr txBox="1"/>
          <p:nvPr/>
        </p:nvSpPr>
        <p:spPr>
          <a:xfrm>
            <a:off x="6606348" y="5361312"/>
            <a:ext cx="11015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아이덴티티 이미지</a:t>
            </a:r>
            <a:endParaRPr lang="ko-KR" altLang="en-US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DF9512-C136-1A60-6807-7857F8C0E7A1}"/>
              </a:ext>
            </a:extLst>
          </p:cNvPr>
          <p:cNvSpPr txBox="1"/>
          <p:nvPr/>
        </p:nvSpPr>
        <p:spPr>
          <a:xfrm>
            <a:off x="6308189" y="6289079"/>
            <a:ext cx="16979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아이덴티티 </a:t>
            </a:r>
            <a:r>
              <a:rPr lang="en-US" altLang="ko-KR" sz="10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| XXXXXX </a:t>
            </a:r>
            <a:r>
              <a:rPr lang="ko-KR" altLang="en-US" sz="10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에너지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487ED75-4C8A-1211-7A82-0ABAC580B970}"/>
              </a:ext>
            </a:extLst>
          </p:cNvPr>
          <p:cNvGrpSpPr/>
          <p:nvPr/>
        </p:nvGrpSpPr>
        <p:grpSpPr>
          <a:xfrm>
            <a:off x="9526244" y="4825279"/>
            <a:ext cx="1447399" cy="1710021"/>
            <a:chOff x="9271706" y="4825279"/>
            <a:chExt cx="1447399" cy="171002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3DDCFE4-6C5C-807A-E7FE-264E50040AF7}"/>
                </a:ext>
              </a:extLst>
            </p:cNvPr>
            <p:cNvSpPr txBox="1"/>
            <p:nvPr/>
          </p:nvSpPr>
          <p:spPr>
            <a:xfrm>
              <a:off x="9447018" y="6289079"/>
              <a:ext cx="1096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대표 무기 </a:t>
              </a:r>
              <a:r>
                <a:rPr lang="en-US" altLang="ko-KR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| </a:t>
              </a:r>
              <a:r>
                <a:rPr lang="ko-KR" altLang="en-US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태블릿</a:t>
              </a:r>
            </a:p>
          </p:txBody>
        </p:sp>
        <p:pic>
          <p:nvPicPr>
            <p:cNvPr id="28" name="그림 27" descr="장치, 시계, 나침반, 측정기이(가) 표시된 사진&#10;&#10;자동 생성된 설명">
              <a:extLst>
                <a:ext uri="{FF2B5EF4-FFF2-40B4-BE49-F238E27FC236}">
                  <a16:creationId xmlns:a16="http://schemas.microsoft.com/office/drawing/2014/main" id="{6E5051FE-734B-C061-E292-655E2E941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71706" y="4825279"/>
              <a:ext cx="1447399" cy="1447399"/>
            </a:xfrm>
            <a:prstGeom prst="rect">
              <a:avLst/>
            </a:prstGeom>
          </p:spPr>
        </p:pic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36CFE21-4FE8-E7CC-E662-07178EEDD2A4}"/>
              </a:ext>
            </a:extLst>
          </p:cNvPr>
          <p:cNvSpPr txBox="1"/>
          <p:nvPr/>
        </p:nvSpPr>
        <p:spPr>
          <a:xfrm>
            <a:off x="5762680" y="2571842"/>
            <a:ext cx="1848263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아스트로맨서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아이덴티티 간단 소개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)</a:t>
            </a:r>
            <a:endParaRPr lang="ko-KR" altLang="en-US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7965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15C1EF-C259-F21E-F725-841426ED0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>
            <a:extLst>
              <a:ext uri="{FF2B5EF4-FFF2-40B4-BE49-F238E27FC236}">
                <a16:creationId xmlns:a16="http://schemas.microsoft.com/office/drawing/2014/main" id="{124065E3-F77A-620B-EA4E-528946F649DF}"/>
              </a:ext>
            </a:extLst>
          </p:cNvPr>
          <p:cNvSpPr/>
          <p:nvPr/>
        </p:nvSpPr>
        <p:spPr>
          <a:xfrm>
            <a:off x="-1" y="1733642"/>
            <a:ext cx="1117598" cy="1038475"/>
          </a:xfrm>
          <a:prstGeom prst="rect">
            <a:avLst/>
          </a:prstGeom>
          <a:solidFill>
            <a:srgbClr val="212227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CAB8A50-33D8-D21A-18B0-862538DB8111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DA7D1CF4-C748-8E20-8A8A-FF36BDA0F969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2CACD57-2E47-9631-9657-8541BCE60FF8}"/>
                </a:ext>
              </a:extLst>
            </p:cNvPr>
            <p:cNvSpPr txBox="1"/>
            <p:nvPr/>
          </p:nvSpPr>
          <p:spPr>
            <a:xfrm>
              <a:off x="1511466" y="708257"/>
              <a:ext cx="778584" cy="307777"/>
            </a:xfrm>
            <a:prstGeom prst="rect">
              <a:avLst/>
            </a:prstGeom>
            <a:noFill/>
          </p:spPr>
          <p:txBody>
            <a:bodyPr wrap="none" lIns="54000" rIns="54000" rtlCol="0" anchor="ctr" anchorCtr="0">
              <a:spAutoFit/>
            </a:bodyPr>
            <a:lstStyle/>
            <a:p>
              <a:r>
                <a:rPr lang="ko-KR" altLang="en-US" sz="1400" dirty="0">
                  <a:effectLst/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기획 의도</a:t>
              </a:r>
              <a:endParaRPr lang="ko-KR" altLang="en-US" sz="1400" dirty="0">
                <a:effectLst/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5650D5A5-90F8-7B7F-E833-B7D626D12F80}"/>
              </a:ext>
            </a:extLst>
          </p:cNvPr>
          <p:cNvGrpSpPr/>
          <p:nvPr/>
        </p:nvGrpSpPr>
        <p:grpSpPr>
          <a:xfrm>
            <a:off x="0" y="1244109"/>
            <a:ext cx="1117598" cy="489534"/>
            <a:chOff x="0" y="1244109"/>
            <a:chExt cx="1117598" cy="489534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B5E62A23-9F3F-BFE2-74A8-8226E9B40059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A15438-04C8-8817-5B0C-13490ADE9C6F}"/>
                </a:ext>
              </a:extLst>
            </p:cNvPr>
            <p:cNvSpPr txBox="1"/>
            <p:nvPr/>
          </p:nvSpPr>
          <p:spPr>
            <a:xfrm>
              <a:off x="207741" y="1350377"/>
              <a:ext cx="702116" cy="276999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D4CFC5"/>
                  </a:solidFill>
                  <a:effectLst/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클래스 소개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BF58302-FF00-54CB-D677-3E0D776E2336}"/>
              </a:ext>
            </a:extLst>
          </p:cNvPr>
          <p:cNvSpPr txBox="1"/>
          <p:nvPr/>
        </p:nvSpPr>
        <p:spPr>
          <a:xfrm>
            <a:off x="1325339" y="762346"/>
            <a:ext cx="995516" cy="261610"/>
          </a:xfrm>
          <a:prstGeom prst="rect">
            <a:avLst/>
          </a:prstGeom>
          <a:noFill/>
        </p:spPr>
        <p:txBody>
          <a:bodyPr wrap="none" lIns="54000" rIns="54000" rtlCol="0" anchor="ctr" anchorCtr="0">
            <a:spAutoFit/>
          </a:bodyPr>
          <a:lstStyle/>
          <a:p>
            <a:r>
              <a:rPr lang="ko-KR" altLang="en-US" sz="1100" dirty="0">
                <a:solidFill>
                  <a:srgbClr val="D1AB84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연금술과 점성술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ED902D1F-D8D3-3DBC-33C4-A727707C8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ko-KR" altLang="en-US" dirty="0"/>
              <a:t>클래스 소개 </a:t>
            </a:r>
            <a:r>
              <a:rPr lang="en-US" altLang="ko-KR" dirty="0"/>
              <a:t>-</a:t>
            </a:r>
            <a:endParaRPr lang="ko-KR" altLang="en-US" dirty="0"/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E5859A75-C289-ECBB-7004-2732E24583D1}"/>
              </a:ext>
            </a:extLst>
          </p:cNvPr>
          <p:cNvGrpSpPr/>
          <p:nvPr/>
        </p:nvGrpSpPr>
        <p:grpSpPr>
          <a:xfrm>
            <a:off x="0" y="3121777"/>
            <a:ext cx="1117598" cy="279743"/>
            <a:chOff x="-1" y="2962382"/>
            <a:chExt cx="1117598" cy="27974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6B53FC-FC16-C919-5A5A-861016BFF4CA}"/>
                </a:ext>
              </a:extLst>
            </p:cNvPr>
            <p:cNvSpPr txBox="1"/>
            <p:nvPr/>
          </p:nvSpPr>
          <p:spPr>
            <a:xfrm>
              <a:off x="282281" y="2962382"/>
              <a:ext cx="553036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 err="1">
                  <a:solidFill>
                    <a:srgbClr val="5E4D3C"/>
                  </a:solidFill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아크패시브</a:t>
              </a:r>
              <a:endParaRPr lang="ko-KR" altLang="en-US" sz="1000" dirty="0">
                <a:solidFill>
                  <a:srgbClr val="5E4D3C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endParaRP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B8196751-BC36-80A8-03E7-8A02B406F1F6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8C45693-A279-66D6-9ADD-F427A7830940}"/>
              </a:ext>
            </a:extLst>
          </p:cNvPr>
          <p:cNvGrpSpPr/>
          <p:nvPr/>
        </p:nvGrpSpPr>
        <p:grpSpPr>
          <a:xfrm>
            <a:off x="0" y="3661587"/>
            <a:ext cx="1117597" cy="279745"/>
            <a:chOff x="0" y="3369124"/>
            <a:chExt cx="1117597" cy="27974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16ACD45-6286-2849-769C-6B487BD57CD3}"/>
                </a:ext>
              </a:extLst>
            </p:cNvPr>
            <p:cNvSpPr txBox="1"/>
            <p:nvPr/>
          </p:nvSpPr>
          <p:spPr>
            <a:xfrm>
              <a:off x="448192" y="3369124"/>
              <a:ext cx="221214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5E4D3C"/>
                  </a:solidFill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스킬</a:t>
              </a: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DB4D655A-D5B2-F90B-560E-D715C6619E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3B38F138-C82A-5BC7-69E3-48C340322B3C}"/>
              </a:ext>
            </a:extLst>
          </p:cNvPr>
          <p:cNvGrpSpPr/>
          <p:nvPr/>
        </p:nvGrpSpPr>
        <p:grpSpPr>
          <a:xfrm>
            <a:off x="0" y="4201398"/>
            <a:ext cx="1117597" cy="279743"/>
            <a:chOff x="0" y="3775869"/>
            <a:chExt cx="1117597" cy="27974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390AA8-3FCD-8E25-8283-084E33DE4595}"/>
                </a:ext>
              </a:extLst>
            </p:cNvPr>
            <p:cNvSpPr txBox="1"/>
            <p:nvPr/>
          </p:nvSpPr>
          <p:spPr>
            <a:xfrm>
              <a:off x="211749" y="3775869"/>
              <a:ext cx="694101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5E4D3C"/>
                  </a:solidFill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데이터 테이블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2C7DF59A-5517-FF8F-53CC-336CEEF0C6E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55612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14D4A338-3588-6937-589D-83187A73C775}"/>
              </a:ext>
            </a:extLst>
          </p:cNvPr>
          <p:cNvGrpSpPr/>
          <p:nvPr/>
        </p:nvGrpSpPr>
        <p:grpSpPr>
          <a:xfrm>
            <a:off x="0" y="1794683"/>
            <a:ext cx="1117597" cy="272048"/>
            <a:chOff x="0" y="1769119"/>
            <a:chExt cx="1117597" cy="272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4CA44A3-B08F-CE3D-E6D4-59E771D61F2C}"/>
                </a:ext>
              </a:extLst>
            </p:cNvPr>
            <p:cNvSpPr txBox="1"/>
            <p:nvPr/>
          </p:nvSpPr>
          <p:spPr>
            <a:xfrm>
              <a:off x="207741" y="1769119"/>
              <a:ext cx="477695" cy="230832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9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기획의도</a:t>
              </a:r>
              <a:endPara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64E5215E-F4F5-052C-CFDC-1B3EE802FBE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041167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18593EC7-666C-CD4C-758F-CF46BB5C5AB8}"/>
              </a:ext>
            </a:extLst>
          </p:cNvPr>
          <p:cNvGrpSpPr/>
          <p:nvPr/>
        </p:nvGrpSpPr>
        <p:grpSpPr>
          <a:xfrm>
            <a:off x="0" y="2500071"/>
            <a:ext cx="1117597" cy="272048"/>
            <a:chOff x="0" y="2388153"/>
            <a:chExt cx="1117597" cy="272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D3CD37D-FA85-2639-7A55-4B40A9E8A13A}"/>
                </a:ext>
              </a:extLst>
            </p:cNvPr>
            <p:cNvSpPr txBox="1"/>
            <p:nvPr/>
          </p:nvSpPr>
          <p:spPr>
            <a:xfrm>
              <a:off x="207741" y="2388153"/>
              <a:ext cx="577081" cy="230832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9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아이덴티티</a:t>
              </a:r>
              <a:endParaRPr lang="en-US" altLang="ko-KR" sz="9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46B1BB51-7E64-F1D3-F421-A37CBEF456D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660201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84A14382-CCA5-6006-79F5-1E29C58B04CD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7B90042F-F2DB-9157-1E60-EA023B2BA373}"/>
              </a:ext>
            </a:extLst>
          </p:cNvPr>
          <p:cNvGrpSpPr/>
          <p:nvPr/>
        </p:nvGrpSpPr>
        <p:grpSpPr>
          <a:xfrm>
            <a:off x="0" y="2148534"/>
            <a:ext cx="1117598" cy="269735"/>
            <a:chOff x="694252" y="2388153"/>
            <a:chExt cx="1117598" cy="26973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DF5F54-2DD6-C0B0-71DA-6FEFF5EBAEFA}"/>
                </a:ext>
              </a:extLst>
            </p:cNvPr>
            <p:cNvSpPr txBox="1"/>
            <p:nvPr/>
          </p:nvSpPr>
          <p:spPr>
            <a:xfrm>
              <a:off x="901994" y="2388153"/>
              <a:ext cx="278923" cy="230832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9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9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endParaRPr>
            </a:p>
          </p:txBody>
        </p: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C6C7DE05-BC02-BB3C-721F-D92A115AAB21}"/>
                </a:ext>
              </a:extLst>
            </p:cNvPr>
            <p:cNvCxnSpPr>
              <a:cxnSpLocks/>
            </p:cNvCxnSpPr>
            <p:nvPr/>
          </p:nvCxnSpPr>
          <p:spPr>
            <a:xfrm>
              <a:off x="694252" y="2657888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AD71AE2A-7B4C-D670-280F-A263E3A4C9BA}"/>
              </a:ext>
            </a:extLst>
          </p:cNvPr>
          <p:cNvSpPr txBox="1"/>
          <p:nvPr/>
        </p:nvSpPr>
        <p:spPr>
          <a:xfrm>
            <a:off x="1325338" y="990172"/>
            <a:ext cx="6668041" cy="246221"/>
          </a:xfrm>
          <a:prstGeom prst="rect">
            <a:avLst/>
          </a:prstGeom>
          <a:noFill/>
        </p:spPr>
        <p:txBody>
          <a:bodyPr wrap="square" lIns="54000" rIns="54000" rtlCol="0">
            <a:spAutoFit/>
          </a:bodyPr>
          <a:lstStyle/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연금술과 점성술은 다양한 작품에서 자주 등장하는 만큼 매력적인 컨셉의 능력입니다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유저들의 흥미를 끌면서도 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pic>
        <p:nvPicPr>
          <p:cNvPr id="78" name="그림 77" descr="텍스트, 소설, 아니메, 만화 영화이(가) 표시된 사진&#10;&#10;자동 생성된 설명">
            <a:extLst>
              <a:ext uri="{FF2B5EF4-FFF2-40B4-BE49-F238E27FC236}">
                <a16:creationId xmlns:a16="http://schemas.microsoft.com/office/drawing/2014/main" id="{628D2CDA-C1BF-470D-794D-6C753E1066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" t="27680" b="24219"/>
          <a:stretch/>
        </p:blipFill>
        <p:spPr>
          <a:xfrm>
            <a:off x="1379538" y="1440160"/>
            <a:ext cx="2687931" cy="1878411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65D60AE8-F513-306E-0E4E-7078C6C38CDC}"/>
              </a:ext>
            </a:extLst>
          </p:cNvPr>
          <p:cNvSpPr txBox="1"/>
          <p:nvPr/>
        </p:nvSpPr>
        <p:spPr>
          <a:xfrm>
            <a:off x="1325339" y="4480393"/>
            <a:ext cx="1151007" cy="261610"/>
          </a:xfrm>
          <a:prstGeom prst="rect">
            <a:avLst/>
          </a:prstGeom>
          <a:noFill/>
        </p:spPr>
        <p:txBody>
          <a:bodyPr wrap="none" lIns="54000" rIns="54000" rtlCol="0" anchor="ctr" anchorCtr="0">
            <a:spAutoFit/>
          </a:bodyPr>
          <a:lstStyle/>
          <a:p>
            <a:r>
              <a:rPr lang="ko-KR" altLang="en-US" sz="1100" dirty="0">
                <a:solidFill>
                  <a:srgbClr val="D1AB84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독특한 전투 스타일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316B5E9-C683-6E85-FB85-9CDABCBC2134}"/>
              </a:ext>
            </a:extLst>
          </p:cNvPr>
          <p:cNvSpPr txBox="1"/>
          <p:nvPr/>
        </p:nvSpPr>
        <p:spPr>
          <a:xfrm>
            <a:off x="1325338" y="4708219"/>
            <a:ext cx="6668041" cy="553998"/>
          </a:xfrm>
          <a:prstGeom prst="rect">
            <a:avLst/>
          </a:prstGeom>
          <a:noFill/>
        </p:spPr>
        <p:txBody>
          <a:bodyPr wrap="square" lIns="54000" rIns="54000" rtlCol="0">
            <a:spAutoFit/>
          </a:bodyPr>
          <a:lstStyle/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연금술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점성술은 다양한 작품에서 자주 등장합니다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그만큼 매력적인 컨셉이지만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대부분 비슷한 전투 방식을 보입니다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연금술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점성술을 사용하면서도 독특한 전투 스타일을 가진 클래스를 만들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573E111-CB21-4289-D09B-504AD0DB41B4}"/>
              </a:ext>
            </a:extLst>
          </p:cNvPr>
          <p:cNvSpPr txBox="1"/>
          <p:nvPr/>
        </p:nvSpPr>
        <p:spPr>
          <a:xfrm>
            <a:off x="2476346" y="3367998"/>
            <a:ext cx="495379" cy="215444"/>
          </a:xfrm>
          <a:prstGeom prst="rect">
            <a:avLst/>
          </a:prstGeom>
          <a:noFill/>
        </p:spPr>
        <p:txBody>
          <a:bodyPr wrap="none" lIns="54000" rIns="54000" rtlCol="0">
            <a:spAutoFit/>
          </a:bodyPr>
          <a:lstStyle/>
          <a:p>
            <a:r>
              <a:rPr lang="en-US" altLang="ko-KR" sz="800" dirty="0">
                <a:solidFill>
                  <a:srgbClr val="D4CFC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[ </a:t>
            </a:r>
            <a:r>
              <a:rPr lang="ko-KR" altLang="en-US" sz="800" dirty="0">
                <a:solidFill>
                  <a:srgbClr val="D4CFC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연금술 </a:t>
            </a:r>
            <a:r>
              <a:rPr lang="en-US" altLang="ko-KR" sz="800" dirty="0">
                <a:solidFill>
                  <a:srgbClr val="D4CFC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623699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132452-A32F-F80F-9545-74D6B723B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50D2631D-F4DE-E3A8-D017-C40460406E2B}"/>
              </a:ext>
            </a:extLst>
          </p:cNvPr>
          <p:cNvGrpSpPr/>
          <p:nvPr/>
        </p:nvGrpSpPr>
        <p:grpSpPr>
          <a:xfrm>
            <a:off x="0" y="1244109"/>
            <a:ext cx="1117598" cy="489534"/>
            <a:chOff x="0" y="1244109"/>
            <a:chExt cx="1117598" cy="489534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66E6170-9D35-0F06-F9DB-D6998C917FEF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745E2DF-EC4E-2881-CFE9-73DFE6E12EB8}"/>
                </a:ext>
              </a:extLst>
            </p:cNvPr>
            <p:cNvSpPr txBox="1"/>
            <p:nvPr/>
          </p:nvSpPr>
          <p:spPr>
            <a:xfrm>
              <a:off x="207741" y="1350377"/>
              <a:ext cx="702116" cy="276999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클래스 소개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C2CBF6B-72F7-C14E-5DC8-DA839F7AA37E}"/>
              </a:ext>
            </a:extLst>
          </p:cNvPr>
          <p:cNvSpPr txBox="1"/>
          <p:nvPr/>
        </p:nvSpPr>
        <p:spPr>
          <a:xfrm>
            <a:off x="1391820" y="488535"/>
            <a:ext cx="5262979" cy="55399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아스트로맨서는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나침반 모양의 </a:t>
            </a:r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호문쿨루스인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태블릿을 통해 점성술과 연금술을 사용하는 클래스입니다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우주의 무한한 힘을 빌려 사용하는 천체 마법으로 강력한 피해를 주거나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E60371-B5FF-6163-00B3-627373FB2D5A}"/>
              </a:ext>
            </a:extLst>
          </p:cNvPr>
          <p:cNvSpPr txBox="1"/>
          <p:nvPr/>
        </p:nvSpPr>
        <p:spPr>
          <a:xfrm>
            <a:off x="1391820" y="151179"/>
            <a:ext cx="702115" cy="276999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200" dirty="0">
                <a:solidFill>
                  <a:srgbClr val="D1AB84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컨셉 이미지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B24672-A0FF-3AE0-6004-0247AEABF419}"/>
              </a:ext>
            </a:extLst>
          </p:cNvPr>
          <p:cNvSpPr txBox="1"/>
          <p:nvPr/>
        </p:nvSpPr>
        <p:spPr>
          <a:xfrm>
            <a:off x="282281" y="2305923"/>
            <a:ext cx="553036" cy="246221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pPr algn="ctr"/>
            <a:r>
              <a:rPr lang="ko-KR" altLang="en-US" sz="1000" dirty="0" err="1">
                <a:solidFill>
                  <a:srgbClr val="5E4D3C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아크패시브</a:t>
            </a:r>
            <a:endParaRPr lang="ko-KR" altLang="en-US" sz="1000" dirty="0">
              <a:solidFill>
                <a:srgbClr val="5E4D3C"/>
              </a:solidFill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820998-CBB0-D306-4FE1-2F2CB487B656}"/>
              </a:ext>
            </a:extLst>
          </p:cNvPr>
          <p:cNvSpPr txBox="1"/>
          <p:nvPr/>
        </p:nvSpPr>
        <p:spPr>
          <a:xfrm>
            <a:off x="448192" y="3146856"/>
            <a:ext cx="221214" cy="246221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pPr algn="ctr"/>
            <a:r>
              <a:rPr lang="ko-KR" altLang="en-US" sz="1000" dirty="0">
                <a:solidFill>
                  <a:srgbClr val="5E4D3C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스킬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0356A8-C0E9-4636-BC42-45832C55628B}"/>
              </a:ext>
            </a:extLst>
          </p:cNvPr>
          <p:cNvSpPr txBox="1"/>
          <p:nvPr/>
        </p:nvSpPr>
        <p:spPr>
          <a:xfrm>
            <a:off x="211749" y="4009302"/>
            <a:ext cx="694101" cy="246221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pPr algn="ctr"/>
            <a:r>
              <a:rPr lang="ko-KR" altLang="en-US" sz="1000" dirty="0">
                <a:solidFill>
                  <a:srgbClr val="5E4D3C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데이터 테이블</a:t>
            </a:r>
          </a:p>
        </p:txBody>
      </p:sp>
    </p:spTree>
    <p:extLst>
      <p:ext uri="{BB962C8B-B14F-4D97-AF65-F5344CB8AC3E}">
        <p14:creationId xmlns:p14="http://schemas.microsoft.com/office/powerpoint/2010/main" val="2982303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E92B912-B0F2-E0F0-7A0C-36623A5FA4C4}"/>
              </a:ext>
            </a:extLst>
          </p:cNvPr>
          <p:cNvSpPr/>
          <p:nvPr/>
        </p:nvSpPr>
        <p:spPr>
          <a:xfrm>
            <a:off x="1391820" y="151179"/>
            <a:ext cx="10668100" cy="65556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6343A2A-19E1-B1BD-A778-CF5923E5B5BD}"/>
              </a:ext>
            </a:extLst>
          </p:cNvPr>
          <p:cNvSpPr/>
          <p:nvPr/>
        </p:nvSpPr>
        <p:spPr>
          <a:xfrm>
            <a:off x="1391820" y="719549"/>
            <a:ext cx="10668100" cy="59860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590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148</Words>
  <Application>Microsoft Office PowerPoint</Application>
  <PresentationFormat>와이드스크린</PresentationFormat>
  <Paragraphs>35</Paragraphs>
  <Slides>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Pretendard Variable</vt:lpstr>
      <vt:lpstr>Pretendard Variable Medium</vt:lpstr>
      <vt:lpstr>Pretendard Variable SemiBold</vt:lpstr>
      <vt:lpstr>나눔명조 ExtraBold</vt:lpstr>
      <vt:lpstr>맑은 고딕</vt:lpstr>
      <vt:lpstr>빛의 계승자 Regular</vt:lpstr>
      <vt:lpstr>Arial</vt:lpstr>
      <vt:lpstr>Office 테마</vt:lpstr>
      <vt:lpstr>PowerPoint 프레젠테이션</vt:lpstr>
      <vt:lpstr>PowerPoint 프레젠테이션</vt:lpstr>
      <vt:lpstr>클래스 소개 -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9</cp:revision>
  <dcterms:created xsi:type="dcterms:W3CDTF">2025-01-08T09:31:21Z</dcterms:created>
  <dcterms:modified xsi:type="dcterms:W3CDTF">2025-01-12T12:00:20Z</dcterms:modified>
</cp:coreProperties>
</file>

<file path=docProps/thumbnail.jpeg>
</file>